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9" r:id="rId2"/>
  </p:sldIdLst>
  <p:sldSz cx="6858000" cy="9906000" type="A4"/>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0B3"/>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98" d="100"/>
          <a:sy n="98" d="100"/>
        </p:scale>
        <p:origin x="1048" y="-35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81811A8-9E7C-4DD2-A7ED-BA8206359F34}" type="datetimeFigureOut">
              <a:rPr lang="en-US" smtClean="0"/>
              <a:t>29/11/2025</a:t>
            </a:fld>
            <a:endParaRPr lang="en-US"/>
          </a:p>
        </p:txBody>
      </p:sp>
      <p:sp>
        <p:nvSpPr>
          <p:cNvPr id="4" name="Slide Image Placeholder 3"/>
          <p:cNvSpPr>
            <a:spLocks noGrp="1" noRot="1" noChangeAspect="1"/>
          </p:cNvSpPr>
          <p:nvPr>
            <p:ph type="sldImg" idx="2"/>
          </p:nvPr>
        </p:nvSpPr>
        <p:spPr>
          <a:xfrm>
            <a:off x="2419350" y="1162050"/>
            <a:ext cx="21717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11EDF84-813C-418C-B324-644266CDA1B2}" type="slidenum">
              <a:rPr lang="en-US" smtClean="0"/>
              <a:t>‹#›</a:t>
            </a:fld>
            <a:endParaRPr lang="en-US"/>
          </a:p>
        </p:txBody>
      </p:sp>
    </p:spTree>
    <p:extLst>
      <p:ext uri="{BB962C8B-B14F-4D97-AF65-F5344CB8AC3E}">
        <p14:creationId xmlns:p14="http://schemas.microsoft.com/office/powerpoint/2010/main" val="2234205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8136C-194D-8336-23C6-9A69518EF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41CCB-EA77-E08F-838C-F155D4981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A87EE-2C64-2921-86EA-E796083D2A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C8F1B5-B4AF-2F15-C7F3-C8E3F4D7BAB4}"/>
              </a:ext>
            </a:extLst>
          </p:cNvPr>
          <p:cNvSpPr>
            <a:spLocks noGrp="1"/>
          </p:cNvSpPr>
          <p:nvPr>
            <p:ph type="sldNum" sz="quarter" idx="5"/>
          </p:nvPr>
        </p:nvSpPr>
        <p:spPr/>
        <p:txBody>
          <a:bodyPr/>
          <a:lstStyle/>
          <a:p>
            <a:fld id="{411EDF84-813C-418C-B324-644266CDA1B2}" type="slidenum">
              <a:rPr lang="en-US" smtClean="0"/>
              <a:t>1</a:t>
            </a:fld>
            <a:endParaRPr lang="en-US"/>
          </a:p>
        </p:txBody>
      </p:sp>
    </p:spTree>
    <p:extLst>
      <p:ext uri="{BB962C8B-B14F-4D97-AF65-F5344CB8AC3E}">
        <p14:creationId xmlns:p14="http://schemas.microsoft.com/office/powerpoint/2010/main" val="2885866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A2DA44-08E8-4081-960B-B5D3C912E5CA}" type="datetimeFigureOut">
              <a:rPr lang="en-US" smtClean="0"/>
              <a:t>29/11/2025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2007759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A2DA44-08E8-4081-960B-B5D3C912E5CA}" type="datetimeFigureOut">
              <a:rPr lang="en-US" smtClean="0"/>
              <a:t>29/11/2025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44888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A2DA44-08E8-4081-960B-B5D3C912E5CA}" type="datetimeFigureOut">
              <a:rPr lang="en-US" smtClean="0"/>
              <a:t>29/11/2025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1260559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A2DA44-08E8-4081-960B-B5D3C912E5CA}" type="datetimeFigureOut">
              <a:rPr lang="en-US" smtClean="0"/>
              <a:t>29/11/2025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1735552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A2DA44-08E8-4081-960B-B5D3C912E5CA}" type="datetimeFigureOut">
              <a:rPr lang="en-US" smtClean="0"/>
              <a:t>29/11/2025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4245331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A2DA44-08E8-4081-960B-B5D3C912E5CA}" type="datetimeFigureOut">
              <a:rPr lang="en-US" smtClean="0"/>
              <a:t>29/11/2025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327769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A2DA44-08E8-4081-960B-B5D3C912E5CA}" type="datetimeFigureOut">
              <a:rPr lang="en-US" smtClean="0"/>
              <a:t>29/11/2025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101507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A2DA44-08E8-4081-960B-B5D3C912E5CA}" type="datetimeFigureOut">
              <a:rPr lang="en-US" smtClean="0"/>
              <a:t>29/11/2025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609971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A2DA44-08E8-4081-960B-B5D3C912E5CA}" type="datetimeFigureOut">
              <a:rPr lang="en-US" smtClean="0"/>
              <a:t>29/11/2025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241191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A2DA44-08E8-4081-960B-B5D3C912E5CA}" type="datetimeFigureOut">
              <a:rPr lang="en-US" smtClean="0"/>
              <a:t>29/11/2025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2877694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A2DA44-08E8-4081-960B-B5D3C912E5CA}" type="datetimeFigureOut">
              <a:rPr lang="en-US" smtClean="0"/>
              <a:t>29/11/2025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C52057-D1F8-4563-BED4-A28A72CDD6DA}" type="slidenum">
              <a:rPr lang="en-US" smtClean="0"/>
              <a:t>‹#›</a:t>
            </a:fld>
            <a:endParaRPr lang="en-US"/>
          </a:p>
        </p:txBody>
      </p:sp>
    </p:spTree>
    <p:extLst>
      <p:ext uri="{BB962C8B-B14F-4D97-AF65-F5344CB8AC3E}">
        <p14:creationId xmlns:p14="http://schemas.microsoft.com/office/powerpoint/2010/main" val="316526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82000"/>
                  </a:schemeClr>
                </a:solidFill>
              </a:defRPr>
            </a:lvl1pPr>
          </a:lstStyle>
          <a:p>
            <a:fld id="{D8A2DA44-08E8-4081-960B-B5D3C912E5CA}" type="datetimeFigureOut">
              <a:rPr lang="en-US" smtClean="0"/>
              <a:t>29/11/2025</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82000"/>
                  </a:schemeClr>
                </a:solidFill>
              </a:defRPr>
            </a:lvl1pPr>
          </a:lstStyle>
          <a:p>
            <a:fld id="{70C52057-D1F8-4563-BED4-A28A72CDD6DA}" type="slidenum">
              <a:rPr lang="en-US" smtClean="0"/>
              <a:t>‹#›</a:t>
            </a:fld>
            <a:endParaRPr lang="en-US"/>
          </a:p>
        </p:txBody>
      </p:sp>
    </p:spTree>
    <p:extLst>
      <p:ext uri="{BB962C8B-B14F-4D97-AF65-F5344CB8AC3E}">
        <p14:creationId xmlns:p14="http://schemas.microsoft.com/office/powerpoint/2010/main" val="38328249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23000" t="-24000" r="-40000" b="-4000"/>
          </a:stretch>
        </a:blipFill>
        <a:effectLst/>
      </p:bgPr>
    </p:bg>
    <p:spTree>
      <p:nvGrpSpPr>
        <p:cNvPr id="1" name="">
          <a:extLst>
            <a:ext uri="{FF2B5EF4-FFF2-40B4-BE49-F238E27FC236}">
              <a16:creationId xmlns:a16="http://schemas.microsoft.com/office/drawing/2014/main" id="{33DFBE05-AAA4-4853-FFF6-5587B34D3EE2}"/>
            </a:ext>
          </a:extLst>
        </p:cNvPr>
        <p:cNvGrpSpPr/>
        <p:nvPr/>
      </p:nvGrpSpPr>
      <p:grpSpPr>
        <a:xfrm>
          <a:off x="0" y="0"/>
          <a:ext cx="0" cy="0"/>
          <a:chOff x="0" y="0"/>
          <a:chExt cx="0" cy="0"/>
        </a:xfrm>
      </p:grpSpPr>
      <p:pic>
        <p:nvPicPr>
          <p:cNvPr id="46" name="Picture 45">
            <a:extLst>
              <a:ext uri="{FF2B5EF4-FFF2-40B4-BE49-F238E27FC236}">
                <a16:creationId xmlns:a16="http://schemas.microsoft.com/office/drawing/2014/main" id="{302ABB79-CDDA-B746-B082-C322942B889A}"/>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3338282" y="0"/>
            <a:ext cx="3519718" cy="3525530"/>
          </a:xfrm>
          <a:prstGeom prst="rect">
            <a:avLst/>
          </a:prstGeom>
        </p:spPr>
      </p:pic>
      <p:pic>
        <p:nvPicPr>
          <p:cNvPr id="16" name="Picture 15">
            <a:extLst>
              <a:ext uri="{FF2B5EF4-FFF2-40B4-BE49-F238E27FC236}">
                <a16:creationId xmlns:a16="http://schemas.microsoft.com/office/drawing/2014/main" id="{8A7AA9AF-0111-0D6C-CA2D-8B8455FF5489}"/>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l="12802" t="14302" r="15451" b="35073"/>
          <a:stretch>
            <a:fillRect/>
          </a:stretch>
        </p:blipFill>
        <p:spPr>
          <a:xfrm>
            <a:off x="0" y="0"/>
            <a:ext cx="5388919" cy="3525530"/>
          </a:xfrm>
          <a:prstGeom prst="rect">
            <a:avLst/>
          </a:prstGeom>
        </p:spPr>
      </p:pic>
      <p:sp>
        <p:nvSpPr>
          <p:cNvPr id="20" name="TextBox 19">
            <a:extLst>
              <a:ext uri="{FF2B5EF4-FFF2-40B4-BE49-F238E27FC236}">
                <a16:creationId xmlns:a16="http://schemas.microsoft.com/office/drawing/2014/main" id="{6B276A28-900C-382A-AD23-A40421AB0C49}"/>
              </a:ext>
            </a:extLst>
          </p:cNvPr>
          <p:cNvSpPr txBox="1"/>
          <p:nvPr/>
        </p:nvSpPr>
        <p:spPr>
          <a:xfrm>
            <a:off x="-21114" y="395603"/>
            <a:ext cx="4179486" cy="584775"/>
          </a:xfrm>
          <a:prstGeom prst="rect">
            <a:avLst/>
          </a:prstGeom>
          <a:noFill/>
        </p:spPr>
        <p:txBody>
          <a:bodyPr wrap="square" rtlCol="0">
            <a:spAutoFit/>
          </a:bodyPr>
          <a:lstStyle/>
          <a:p>
            <a:pPr algn="ctr"/>
            <a:r>
              <a:rPr lang="en-US" sz="3200" dirty="0">
                <a:solidFill>
                  <a:schemeClr val="bg1"/>
                </a:solidFill>
                <a:latin typeface="Bahnschrift" panose="020B0502040204020203" pitchFamily="34" charset="0"/>
              </a:rPr>
              <a:t>SPECTRO   ICS </a:t>
            </a:r>
            <a:r>
              <a:rPr lang="en-US" sz="3200" dirty="0">
                <a:solidFill>
                  <a:schemeClr val="bg1"/>
                </a:solidFill>
                <a:latin typeface="Berlin Sans FB Demi" panose="020E0802020502020306" pitchFamily="34" charset="0"/>
              </a:rPr>
              <a:t>- </a:t>
            </a:r>
            <a:r>
              <a:rPr lang="en-US" sz="3200" dirty="0">
                <a:solidFill>
                  <a:schemeClr val="bg1"/>
                </a:solidFill>
                <a:latin typeface="Bahnschrift" panose="020B0502040204020203" pitchFamily="34" charset="0"/>
              </a:rPr>
              <a:t>2026</a:t>
            </a:r>
          </a:p>
        </p:txBody>
      </p:sp>
      <p:grpSp>
        <p:nvGrpSpPr>
          <p:cNvPr id="24" name="Group 23">
            <a:extLst>
              <a:ext uri="{FF2B5EF4-FFF2-40B4-BE49-F238E27FC236}">
                <a16:creationId xmlns:a16="http://schemas.microsoft.com/office/drawing/2014/main" id="{017C7425-289A-17B6-D3D9-451AF6D654F1}"/>
              </a:ext>
            </a:extLst>
          </p:cNvPr>
          <p:cNvGrpSpPr/>
          <p:nvPr/>
        </p:nvGrpSpPr>
        <p:grpSpPr>
          <a:xfrm>
            <a:off x="1853315" y="538109"/>
            <a:ext cx="319379" cy="325544"/>
            <a:chOff x="1044840" y="1373480"/>
            <a:chExt cx="278454" cy="281219"/>
          </a:xfrm>
        </p:grpSpPr>
        <p:sp>
          <p:nvSpPr>
            <p:cNvPr id="21" name="Freeform: Shape 20">
              <a:extLst>
                <a:ext uri="{FF2B5EF4-FFF2-40B4-BE49-F238E27FC236}">
                  <a16:creationId xmlns:a16="http://schemas.microsoft.com/office/drawing/2014/main" id="{A1FC7B65-631F-3C99-1244-94B6CFE6236B}"/>
                </a:ext>
              </a:extLst>
            </p:cNvPr>
            <p:cNvSpPr/>
            <p:nvPr/>
          </p:nvSpPr>
          <p:spPr>
            <a:xfrm rot="16200000" flipV="1">
              <a:off x="1135276" y="1324310"/>
              <a:ext cx="92751" cy="191092"/>
            </a:xfrm>
            <a:custGeom>
              <a:avLst/>
              <a:gdLst>
                <a:gd name="connsiteX0" fmla="*/ 116387 w 116387"/>
                <a:gd name="connsiteY0" fmla="*/ 116110 h 231975"/>
                <a:gd name="connsiteX1" fmla="*/ 58331 w 116387"/>
                <a:gd name="connsiteY1" fmla="*/ 0 h 231975"/>
                <a:gd name="connsiteX2" fmla="*/ 0 w 116387"/>
                <a:gd name="connsiteY2" fmla="*/ 115865 h 231975"/>
                <a:gd name="connsiteX3" fmla="*/ 58454 w 116387"/>
                <a:gd name="connsiteY3" fmla="*/ 231975 h 231975"/>
                <a:gd name="connsiteX4" fmla="*/ 116387 w 116387"/>
                <a:gd name="connsiteY4" fmla="*/ 116110 h 23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87" h="231975">
                  <a:moveTo>
                    <a:pt x="116387" y="116110"/>
                  </a:moveTo>
                  <a:lnTo>
                    <a:pt x="58331" y="0"/>
                  </a:lnTo>
                  <a:lnTo>
                    <a:pt x="0" y="115865"/>
                  </a:lnTo>
                  <a:lnTo>
                    <a:pt x="58454" y="231975"/>
                  </a:lnTo>
                  <a:lnTo>
                    <a:pt x="116387" y="116110"/>
                  </a:lnTo>
                  <a:close/>
                </a:path>
              </a:pathLst>
            </a:cu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2" name="Freeform: Shape 21">
              <a:extLst>
                <a:ext uri="{FF2B5EF4-FFF2-40B4-BE49-F238E27FC236}">
                  <a16:creationId xmlns:a16="http://schemas.microsoft.com/office/drawing/2014/main" id="{D198CFD1-EA06-65C2-C3C2-ABA6CA7CCF4A}"/>
                </a:ext>
              </a:extLst>
            </p:cNvPr>
            <p:cNvSpPr/>
            <p:nvPr/>
          </p:nvSpPr>
          <p:spPr>
            <a:xfrm rot="16200000" flipV="1">
              <a:off x="996495" y="1488686"/>
              <a:ext cx="214214" cy="117524"/>
            </a:xfrm>
            <a:custGeom>
              <a:avLst/>
              <a:gdLst>
                <a:gd name="connsiteX0" fmla="*/ 268802 w 268802"/>
                <a:gd name="connsiteY0" fmla="*/ 142667 h 142668"/>
                <a:gd name="connsiteX1" fmla="*/ 196977 w 268802"/>
                <a:gd name="connsiteY1" fmla="*/ 0 h 142668"/>
                <a:gd name="connsiteX2" fmla="*/ 0 w 268802"/>
                <a:gd name="connsiteY2" fmla="*/ 0 h 142668"/>
                <a:gd name="connsiteX3" fmla="*/ 71334 w 268802"/>
                <a:gd name="connsiteY3" fmla="*/ 142668 h 142668"/>
                <a:gd name="connsiteX4" fmla="*/ 268802 w 268802"/>
                <a:gd name="connsiteY4" fmla="*/ 142667 h 142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02" h="142668">
                  <a:moveTo>
                    <a:pt x="268802" y="142667"/>
                  </a:moveTo>
                  <a:lnTo>
                    <a:pt x="196977" y="0"/>
                  </a:lnTo>
                  <a:lnTo>
                    <a:pt x="0" y="0"/>
                  </a:lnTo>
                  <a:lnTo>
                    <a:pt x="71334" y="142668"/>
                  </a:lnTo>
                  <a:lnTo>
                    <a:pt x="268802" y="142667"/>
                  </a:lnTo>
                  <a:close/>
                </a:path>
              </a:pathLst>
            </a:cu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3" name="Freeform: Shape 22">
              <a:extLst>
                <a:ext uri="{FF2B5EF4-FFF2-40B4-BE49-F238E27FC236}">
                  <a16:creationId xmlns:a16="http://schemas.microsoft.com/office/drawing/2014/main" id="{020F42AC-7006-5F68-1F07-7B79D1EB61DE}"/>
                </a:ext>
              </a:extLst>
            </p:cNvPr>
            <p:cNvSpPr/>
            <p:nvPr/>
          </p:nvSpPr>
          <p:spPr>
            <a:xfrm rot="16200000" flipV="1">
              <a:off x="1156998" y="1488403"/>
              <a:ext cx="214359" cy="118233"/>
            </a:xfrm>
            <a:custGeom>
              <a:avLst/>
              <a:gdLst>
                <a:gd name="connsiteX0" fmla="*/ 268985 w 268985"/>
                <a:gd name="connsiteY0" fmla="*/ 0 h 143528"/>
                <a:gd name="connsiteX1" fmla="*/ 71765 w 268985"/>
                <a:gd name="connsiteY1" fmla="*/ 0 h 143528"/>
                <a:gd name="connsiteX2" fmla="*/ 0 w 268985"/>
                <a:gd name="connsiteY2" fmla="*/ 143528 h 143528"/>
                <a:gd name="connsiteX3" fmla="*/ 196727 w 268985"/>
                <a:gd name="connsiteY3" fmla="*/ 143528 h 143528"/>
                <a:gd name="connsiteX4" fmla="*/ 268985 w 268985"/>
                <a:gd name="connsiteY4" fmla="*/ 0 h 143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85" h="143528">
                  <a:moveTo>
                    <a:pt x="268985" y="0"/>
                  </a:moveTo>
                  <a:lnTo>
                    <a:pt x="71765" y="0"/>
                  </a:lnTo>
                  <a:lnTo>
                    <a:pt x="0" y="143528"/>
                  </a:lnTo>
                  <a:lnTo>
                    <a:pt x="196727" y="143528"/>
                  </a:lnTo>
                  <a:lnTo>
                    <a:pt x="268985" y="0"/>
                  </a:lnTo>
                  <a:close/>
                </a:path>
              </a:pathLst>
            </a:custGeom>
            <a:solidFill>
              <a:srgbClr val="D600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grpSp>
      <p:sp>
        <p:nvSpPr>
          <p:cNvPr id="37" name="TextBox 36">
            <a:extLst>
              <a:ext uri="{FF2B5EF4-FFF2-40B4-BE49-F238E27FC236}">
                <a16:creationId xmlns:a16="http://schemas.microsoft.com/office/drawing/2014/main" id="{89D799E6-1B77-8DD0-FE07-544C33B023AD}"/>
              </a:ext>
            </a:extLst>
          </p:cNvPr>
          <p:cNvSpPr txBox="1"/>
          <p:nvPr/>
        </p:nvSpPr>
        <p:spPr>
          <a:xfrm>
            <a:off x="-62080" y="199555"/>
            <a:ext cx="1962725" cy="338554"/>
          </a:xfrm>
          <a:prstGeom prst="rect">
            <a:avLst/>
          </a:prstGeom>
          <a:noFill/>
        </p:spPr>
        <p:txBody>
          <a:bodyPr wrap="square" rtlCol="0">
            <a:spAutoFit/>
          </a:bodyPr>
          <a:lstStyle/>
          <a:p>
            <a:pPr algn="ctr"/>
            <a:r>
              <a:rPr lang="en-US" sz="1600" dirty="0">
                <a:solidFill>
                  <a:schemeClr val="bg1"/>
                </a:solidFill>
                <a:latin typeface="Abadi" panose="020F0502020204030204" pitchFamily="34" charset="0"/>
              </a:rPr>
              <a:t>ANRF Sponsored</a:t>
            </a:r>
          </a:p>
        </p:txBody>
      </p:sp>
      <p:sp>
        <p:nvSpPr>
          <p:cNvPr id="51" name="TextBox 50">
            <a:extLst>
              <a:ext uri="{FF2B5EF4-FFF2-40B4-BE49-F238E27FC236}">
                <a16:creationId xmlns:a16="http://schemas.microsoft.com/office/drawing/2014/main" id="{BD6A34C7-F428-662B-0F83-609B470058EC}"/>
              </a:ext>
            </a:extLst>
          </p:cNvPr>
          <p:cNvSpPr txBox="1"/>
          <p:nvPr/>
        </p:nvSpPr>
        <p:spPr>
          <a:xfrm>
            <a:off x="112020" y="4084440"/>
            <a:ext cx="3378230" cy="3162404"/>
          </a:xfrm>
          <a:prstGeom prst="rect">
            <a:avLst/>
          </a:prstGeom>
          <a:noFill/>
          <a:ln>
            <a:noFill/>
          </a:ln>
        </p:spPr>
        <p:txBody>
          <a:bodyPr wrap="square" rtlCol="0">
            <a:spAutoFit/>
          </a:bodyPr>
          <a:lstStyle/>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Word Limit: </a:t>
            </a:r>
            <a:r>
              <a:rPr lang="en-US" sz="1050" dirty="0">
                <a:latin typeface="Times New Roman" panose="02020603050405020304" pitchFamily="18" charset="0"/>
                <a:cs typeface="Times New Roman" panose="02020603050405020304" pitchFamily="18" charset="0"/>
              </a:rPr>
              <a:t>Single paragraph with maximum 150 words (excluding title, author names, and affiliations)</a:t>
            </a:r>
          </a:p>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Keywords: </a:t>
            </a:r>
            <a:r>
              <a:rPr lang="en-US" sz="1050" dirty="0">
                <a:latin typeface="Times New Roman" panose="02020603050405020304" pitchFamily="18" charset="0"/>
                <a:cs typeface="Times New Roman" panose="02020603050405020304" pitchFamily="18" charset="0"/>
              </a:rPr>
              <a:t>4 keywords at the end of the abstract.</a:t>
            </a:r>
          </a:p>
          <a:p>
            <a:pPr marL="171450" indent="-171450">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Format:</a:t>
            </a:r>
          </a:p>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Title: </a:t>
            </a:r>
            <a:r>
              <a:rPr lang="en-US" sz="1050" dirty="0">
                <a:latin typeface="Times New Roman" panose="02020603050405020304" pitchFamily="18" charset="0"/>
                <a:cs typeface="Times New Roman" panose="02020603050405020304" pitchFamily="18" charset="0"/>
              </a:rPr>
              <a:t>Bold, sentence case, size 12</a:t>
            </a:r>
          </a:p>
          <a:p>
            <a:pPr marL="171450" indent="-171450">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 Author names with affiliations (underline presenting author).</a:t>
            </a:r>
          </a:p>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Font &amp; Style: </a:t>
            </a:r>
            <a:r>
              <a:rPr lang="en-US" sz="1050" dirty="0">
                <a:latin typeface="Times New Roman" panose="02020603050405020304" pitchFamily="18" charset="0"/>
                <a:cs typeface="Times New Roman" panose="02020603050405020304" pitchFamily="18" charset="0"/>
              </a:rPr>
              <a:t>Times New Roman, size 12, 1.0 line spacing.</a:t>
            </a:r>
          </a:p>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File Type: </a:t>
            </a:r>
            <a:r>
              <a:rPr lang="en-US" sz="1050" dirty="0">
                <a:latin typeface="Times New Roman" panose="02020603050405020304" pitchFamily="18" charset="0"/>
                <a:cs typeface="Times New Roman" panose="02020603050405020304" pitchFamily="18" charset="0"/>
              </a:rPr>
              <a:t>Submit in .doc/docx format (not PDF).</a:t>
            </a:r>
          </a:p>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Themes: </a:t>
            </a:r>
            <a:r>
              <a:rPr lang="en-US" sz="1050" dirty="0">
                <a:latin typeface="Times New Roman" panose="02020603050405020304" pitchFamily="18" charset="0"/>
                <a:cs typeface="Times New Roman" panose="02020603050405020304" pitchFamily="18" charset="0"/>
              </a:rPr>
              <a:t>Make sure your abstract corresponds to the conference themes, including Mass Spectrometry, Raman, SERS, Fluorescence, FTIR, NMR, Computational Omics, and other related spectrometric approaches applied to Health, Pharmaceutical, and Environmental Sciences</a:t>
            </a:r>
          </a:p>
          <a:p>
            <a:pPr marL="17145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Acceptance Notification: </a:t>
            </a:r>
            <a:r>
              <a:rPr lang="en-US" sz="1050" dirty="0">
                <a:latin typeface="Times New Roman" panose="02020603050405020304" pitchFamily="18" charset="0"/>
                <a:cs typeface="Times New Roman" panose="02020603050405020304" pitchFamily="18" charset="0"/>
              </a:rPr>
              <a:t>Selected abstracts will be notified via email.</a:t>
            </a:r>
          </a:p>
          <a:p>
            <a:pPr marL="171450" indent="-171450">
              <a:buFont typeface="Arial" panose="020B0604020202020204" pitchFamily="34" charset="0"/>
              <a:buChar char="•"/>
            </a:pPr>
            <a:r>
              <a:rPr lang="en-US" sz="1050" dirty="0">
                <a:latin typeface="Times New Roman" panose="02020603050405020304" pitchFamily="18" charset="0"/>
                <a:cs typeface="Times New Roman" panose="02020603050405020304" pitchFamily="18" charset="0"/>
              </a:rPr>
              <a:t>Two best abstracts will be selected for </a:t>
            </a:r>
            <a:r>
              <a:rPr lang="en-US" sz="1050" b="1" dirty="0">
                <a:latin typeface="Times New Roman" panose="02020603050405020304" pitchFamily="18" charset="0"/>
                <a:cs typeface="Times New Roman" panose="02020603050405020304" pitchFamily="18" charset="0"/>
              </a:rPr>
              <a:t>student talk</a:t>
            </a:r>
          </a:p>
        </p:txBody>
      </p:sp>
      <p:grpSp>
        <p:nvGrpSpPr>
          <p:cNvPr id="18" name="Group 17">
            <a:extLst>
              <a:ext uri="{FF2B5EF4-FFF2-40B4-BE49-F238E27FC236}">
                <a16:creationId xmlns:a16="http://schemas.microsoft.com/office/drawing/2014/main" id="{ED090528-6A34-2A95-3AAD-7CDE3C056825}"/>
              </a:ext>
            </a:extLst>
          </p:cNvPr>
          <p:cNvGrpSpPr/>
          <p:nvPr/>
        </p:nvGrpSpPr>
        <p:grpSpPr>
          <a:xfrm>
            <a:off x="54323" y="8891176"/>
            <a:ext cx="3024971" cy="946488"/>
            <a:chOff x="433621" y="8052465"/>
            <a:chExt cx="3024971" cy="946488"/>
          </a:xfrm>
        </p:grpSpPr>
        <p:sp>
          <p:nvSpPr>
            <p:cNvPr id="65" name="TextBox 64">
              <a:extLst>
                <a:ext uri="{FF2B5EF4-FFF2-40B4-BE49-F238E27FC236}">
                  <a16:creationId xmlns:a16="http://schemas.microsoft.com/office/drawing/2014/main" id="{0D1662FE-6972-922F-FFCF-8299DE8066CE}"/>
                </a:ext>
              </a:extLst>
            </p:cNvPr>
            <p:cNvSpPr txBox="1"/>
            <p:nvPr/>
          </p:nvSpPr>
          <p:spPr>
            <a:xfrm>
              <a:off x="454472" y="8052465"/>
              <a:ext cx="3004120" cy="261610"/>
            </a:xfrm>
            <a:prstGeom prst="rect">
              <a:avLst/>
            </a:prstGeom>
            <a:noFill/>
          </p:spPr>
          <p:txBody>
            <a:bodyPr wrap="square" rtlCol="0">
              <a:spAutoFit/>
            </a:bodyPr>
            <a:lstStyle/>
            <a:p>
              <a:r>
                <a:rPr lang="en-US" sz="1100" b="1" dirty="0">
                  <a:solidFill>
                    <a:schemeClr val="tx1">
                      <a:lumMod val="65000"/>
                      <a:lumOff val="35000"/>
                    </a:schemeClr>
                  </a:solidFill>
                  <a:latin typeface="Abadi" panose="020B0604020104020204" pitchFamily="34" charset="0"/>
                  <a:cs typeface="Times New Roman" panose="02020603050405020304" pitchFamily="18" charset="0"/>
                </a:rPr>
                <a:t>Last date for abstract submission </a:t>
              </a:r>
            </a:p>
          </p:txBody>
        </p:sp>
        <p:sp>
          <p:nvSpPr>
            <p:cNvPr id="67" name="TextBox 66">
              <a:extLst>
                <a:ext uri="{FF2B5EF4-FFF2-40B4-BE49-F238E27FC236}">
                  <a16:creationId xmlns:a16="http://schemas.microsoft.com/office/drawing/2014/main" id="{19647119-AB21-184D-8577-C91351937216}"/>
                </a:ext>
              </a:extLst>
            </p:cNvPr>
            <p:cNvSpPr txBox="1"/>
            <p:nvPr/>
          </p:nvSpPr>
          <p:spPr>
            <a:xfrm>
              <a:off x="454472" y="8514710"/>
              <a:ext cx="2735094" cy="261610"/>
            </a:xfrm>
            <a:prstGeom prst="rect">
              <a:avLst/>
            </a:prstGeom>
            <a:noFill/>
          </p:spPr>
          <p:txBody>
            <a:bodyPr wrap="square" rtlCol="0">
              <a:spAutoFit/>
            </a:bodyPr>
            <a:lstStyle/>
            <a:p>
              <a:r>
                <a:rPr lang="en-US" sz="1100" b="1" dirty="0">
                  <a:solidFill>
                    <a:schemeClr val="tx1">
                      <a:lumMod val="65000"/>
                      <a:lumOff val="35000"/>
                    </a:schemeClr>
                  </a:solidFill>
                  <a:latin typeface="Abadi" panose="020B0604020104020204" pitchFamily="34" charset="0"/>
                  <a:cs typeface="Times New Roman" panose="02020603050405020304" pitchFamily="18" charset="0"/>
                </a:rPr>
                <a:t>Last date for registration/payment</a:t>
              </a:r>
            </a:p>
          </p:txBody>
        </p:sp>
        <p:sp>
          <p:nvSpPr>
            <p:cNvPr id="69" name="TextBox 68">
              <a:extLst>
                <a:ext uri="{FF2B5EF4-FFF2-40B4-BE49-F238E27FC236}">
                  <a16:creationId xmlns:a16="http://schemas.microsoft.com/office/drawing/2014/main" id="{238F53CC-2D8C-EB18-EC7E-83DC808DB256}"/>
                </a:ext>
              </a:extLst>
            </p:cNvPr>
            <p:cNvSpPr txBox="1"/>
            <p:nvPr/>
          </p:nvSpPr>
          <p:spPr>
            <a:xfrm>
              <a:off x="433621" y="8221625"/>
              <a:ext cx="2187659" cy="307777"/>
            </a:xfrm>
            <a:prstGeom prst="rect">
              <a:avLst/>
            </a:prstGeom>
            <a:noFill/>
          </p:spPr>
          <p:txBody>
            <a:bodyPr wrap="square" rtlCol="0">
              <a:spAutoFit/>
            </a:bodyPr>
            <a:lstStyle/>
            <a:p>
              <a:r>
                <a:rPr lang="en-US" sz="1400" b="1" dirty="0">
                  <a:solidFill>
                    <a:srgbClr val="0070C0"/>
                  </a:solidFill>
                  <a:latin typeface="Abadi" panose="020B0604020104020204" pitchFamily="34" charset="0"/>
                  <a:cs typeface="Times New Roman" panose="02020603050405020304" pitchFamily="18" charset="0"/>
                </a:rPr>
                <a:t>December 10, 2025</a:t>
              </a:r>
            </a:p>
          </p:txBody>
        </p:sp>
        <p:sp>
          <p:nvSpPr>
            <p:cNvPr id="70" name="TextBox 69">
              <a:extLst>
                <a:ext uri="{FF2B5EF4-FFF2-40B4-BE49-F238E27FC236}">
                  <a16:creationId xmlns:a16="http://schemas.microsoft.com/office/drawing/2014/main" id="{6632BCB2-E38D-239F-49AC-CAE773811270}"/>
                </a:ext>
              </a:extLst>
            </p:cNvPr>
            <p:cNvSpPr txBox="1"/>
            <p:nvPr/>
          </p:nvSpPr>
          <p:spPr>
            <a:xfrm>
              <a:off x="435422" y="8691176"/>
              <a:ext cx="2565213" cy="307777"/>
            </a:xfrm>
            <a:prstGeom prst="rect">
              <a:avLst/>
            </a:prstGeom>
            <a:noFill/>
          </p:spPr>
          <p:txBody>
            <a:bodyPr wrap="square" rtlCol="0">
              <a:spAutoFit/>
            </a:bodyPr>
            <a:lstStyle/>
            <a:p>
              <a:r>
                <a:rPr lang="en-US" sz="1400" b="1" dirty="0">
                  <a:solidFill>
                    <a:srgbClr val="0070C0"/>
                  </a:solidFill>
                  <a:latin typeface="Abadi" panose="020B0604020104020204" pitchFamily="34" charset="0"/>
                  <a:cs typeface="Times New Roman" panose="02020603050405020304" pitchFamily="18" charset="0"/>
                </a:rPr>
                <a:t>December 15, 2025</a:t>
              </a:r>
            </a:p>
          </p:txBody>
        </p:sp>
      </p:grpSp>
      <p:sp>
        <p:nvSpPr>
          <p:cNvPr id="147" name="TextBox 146">
            <a:extLst>
              <a:ext uri="{FF2B5EF4-FFF2-40B4-BE49-F238E27FC236}">
                <a16:creationId xmlns:a16="http://schemas.microsoft.com/office/drawing/2014/main" id="{8326A2A1-7D4D-25A1-6927-CF62C9936D08}"/>
              </a:ext>
            </a:extLst>
          </p:cNvPr>
          <p:cNvSpPr txBox="1"/>
          <p:nvPr/>
        </p:nvSpPr>
        <p:spPr>
          <a:xfrm>
            <a:off x="112020" y="3781308"/>
            <a:ext cx="1066814" cy="338554"/>
          </a:xfrm>
          <a:prstGeom prst="rect">
            <a:avLst/>
          </a:prstGeom>
          <a:noFill/>
        </p:spPr>
        <p:txBody>
          <a:bodyPr wrap="square">
            <a:spAutoFit/>
          </a:bodyPr>
          <a:lstStyle/>
          <a:p>
            <a:pPr algn="ctr"/>
            <a:r>
              <a:rPr lang="en-US" sz="1600" b="1" dirty="0">
                <a:solidFill>
                  <a:srgbClr val="7030A0"/>
                </a:solidFill>
                <a:latin typeface="Aptos Slab SemiBold" panose="020B0004020202020204" pitchFamily="34" charset="0"/>
              </a:rPr>
              <a:t>Abstract</a:t>
            </a:r>
            <a:endParaRPr lang="en-US" sz="1050" b="1" dirty="0">
              <a:solidFill>
                <a:srgbClr val="7030A0"/>
              </a:solidFill>
              <a:latin typeface="Aptos Slab SemiBold" panose="020B0004020202020204" pitchFamily="34" charset="0"/>
            </a:endParaRPr>
          </a:p>
        </p:txBody>
      </p:sp>
      <p:sp>
        <p:nvSpPr>
          <p:cNvPr id="149" name="TextBox 148">
            <a:extLst>
              <a:ext uri="{FF2B5EF4-FFF2-40B4-BE49-F238E27FC236}">
                <a16:creationId xmlns:a16="http://schemas.microsoft.com/office/drawing/2014/main" id="{09B7ED39-6AEF-4083-1F69-88442DBA9449}"/>
              </a:ext>
            </a:extLst>
          </p:cNvPr>
          <p:cNvSpPr txBox="1"/>
          <p:nvPr/>
        </p:nvSpPr>
        <p:spPr>
          <a:xfrm>
            <a:off x="37298" y="8616438"/>
            <a:ext cx="787571" cy="338554"/>
          </a:xfrm>
          <a:prstGeom prst="rect">
            <a:avLst/>
          </a:prstGeom>
          <a:noFill/>
        </p:spPr>
        <p:txBody>
          <a:bodyPr wrap="square">
            <a:spAutoFit/>
          </a:bodyPr>
          <a:lstStyle/>
          <a:p>
            <a:pPr algn="ctr"/>
            <a:r>
              <a:rPr lang="en-US" sz="1600" b="1" dirty="0">
                <a:solidFill>
                  <a:srgbClr val="7030A0"/>
                </a:solidFill>
                <a:latin typeface="Aptos Slab SemiBold" panose="020B0004020202020204" pitchFamily="34" charset="0"/>
              </a:rPr>
              <a:t>Dates</a:t>
            </a:r>
          </a:p>
        </p:txBody>
      </p:sp>
      <p:sp>
        <p:nvSpPr>
          <p:cNvPr id="41" name="TextBox 40">
            <a:extLst>
              <a:ext uri="{FF2B5EF4-FFF2-40B4-BE49-F238E27FC236}">
                <a16:creationId xmlns:a16="http://schemas.microsoft.com/office/drawing/2014/main" id="{F743DF2C-327D-03D5-C9B6-2D92125EC650}"/>
              </a:ext>
            </a:extLst>
          </p:cNvPr>
          <p:cNvSpPr txBox="1"/>
          <p:nvPr/>
        </p:nvSpPr>
        <p:spPr>
          <a:xfrm>
            <a:off x="54323" y="1358299"/>
            <a:ext cx="3946437" cy="830997"/>
          </a:xfrm>
          <a:prstGeom prst="rect">
            <a:avLst/>
          </a:prstGeom>
          <a:noFill/>
        </p:spPr>
        <p:txBody>
          <a:bodyPr wrap="square" rtlCol="0">
            <a:spAutoFit/>
          </a:bodyPr>
          <a:lstStyle/>
          <a:p>
            <a:r>
              <a:rPr lang="en-US" sz="2400" dirty="0">
                <a:solidFill>
                  <a:schemeClr val="bg1"/>
                </a:solidFill>
                <a:latin typeface="Abadi" panose="020B0604020104020204" pitchFamily="34" charset="0"/>
              </a:rPr>
              <a:t>ABSTRACT &amp; POSTER</a:t>
            </a:r>
          </a:p>
          <a:p>
            <a:r>
              <a:rPr lang="en-US" sz="2400" dirty="0">
                <a:solidFill>
                  <a:schemeClr val="bg1"/>
                </a:solidFill>
                <a:latin typeface="Abadi" panose="020B0604020104020204" pitchFamily="34" charset="0"/>
              </a:rPr>
              <a:t>GUIDELINES </a:t>
            </a:r>
          </a:p>
        </p:txBody>
      </p:sp>
      <p:grpSp>
        <p:nvGrpSpPr>
          <p:cNvPr id="43" name="Group 42">
            <a:extLst>
              <a:ext uri="{FF2B5EF4-FFF2-40B4-BE49-F238E27FC236}">
                <a16:creationId xmlns:a16="http://schemas.microsoft.com/office/drawing/2014/main" id="{F2C95474-75E3-F742-F23A-1E15D0F4CECF}"/>
              </a:ext>
            </a:extLst>
          </p:cNvPr>
          <p:cNvGrpSpPr/>
          <p:nvPr/>
        </p:nvGrpSpPr>
        <p:grpSpPr>
          <a:xfrm>
            <a:off x="4546359" y="447621"/>
            <a:ext cx="1924365" cy="2301117"/>
            <a:chOff x="4788726" y="238445"/>
            <a:chExt cx="1924365" cy="2301117"/>
          </a:xfrm>
        </p:grpSpPr>
        <p:pic>
          <p:nvPicPr>
            <p:cNvPr id="28" name="Picture 27">
              <a:extLst>
                <a:ext uri="{FF2B5EF4-FFF2-40B4-BE49-F238E27FC236}">
                  <a16:creationId xmlns:a16="http://schemas.microsoft.com/office/drawing/2014/main" id="{8EBA997F-FE72-FA66-F39D-FDF1B8A785A7}"/>
                </a:ext>
              </a:extLst>
            </p:cNvPr>
            <p:cNvPicPr>
              <a:picLocks noChangeAspect="1"/>
            </p:cNvPicPr>
            <p:nvPr/>
          </p:nvPicPr>
          <p:blipFill>
            <a:blip r:embed="rId7">
              <a:duotone>
                <a:schemeClr val="bg2">
                  <a:shade val="45000"/>
                  <a:satMod val="135000"/>
                </a:schemeClr>
                <a:prstClr val="white"/>
              </a:duotone>
              <a:alphaModFix/>
              <a:extLst>
                <a:ext uri="{BEBA8EAE-BF5A-486C-A8C5-ECC9F3942E4B}">
                  <a14:imgProps xmlns:a14="http://schemas.microsoft.com/office/drawing/2010/main">
                    <a14:imgLayer r:embed="rId8">
                      <a14:imgEffect>
                        <a14:saturation sat="66000"/>
                      </a14:imgEffect>
                    </a14:imgLayer>
                  </a14:imgProps>
                </a:ext>
              </a:extLst>
            </a:blip>
            <a:srcRect l="67536" t="28793" b="28599"/>
            <a:stretch>
              <a:fillRect/>
            </a:stretch>
          </p:blipFill>
          <p:spPr>
            <a:xfrm>
              <a:off x="4788726" y="238445"/>
              <a:ext cx="1790265" cy="2301117"/>
            </a:xfrm>
            <a:prstGeom prst="rect">
              <a:avLst/>
            </a:prstGeom>
          </p:spPr>
        </p:pic>
        <p:pic>
          <p:nvPicPr>
            <p:cNvPr id="29" name="Picture 28" descr="A logo with a flower and a yellow circle&#10;&#10;AI-generated content may be incorrect.">
              <a:extLst>
                <a:ext uri="{FF2B5EF4-FFF2-40B4-BE49-F238E27FC236}">
                  <a16:creationId xmlns:a16="http://schemas.microsoft.com/office/drawing/2014/main" id="{4926A272-5725-B705-B212-345798E3FCE8}"/>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rcRect l="-3012" t="1" r="-11967" b="-2665"/>
            <a:stretch>
              <a:fillRect/>
            </a:stretch>
          </p:blipFill>
          <p:spPr>
            <a:xfrm>
              <a:off x="4795076" y="657095"/>
              <a:ext cx="1918015" cy="1427161"/>
            </a:xfrm>
            <a:prstGeom prst="rect">
              <a:avLst/>
            </a:prstGeom>
          </p:spPr>
        </p:pic>
      </p:grpSp>
      <p:sp>
        <p:nvSpPr>
          <p:cNvPr id="126" name="TextBox 125">
            <a:extLst>
              <a:ext uri="{FF2B5EF4-FFF2-40B4-BE49-F238E27FC236}">
                <a16:creationId xmlns:a16="http://schemas.microsoft.com/office/drawing/2014/main" id="{53DBC7F8-CB60-13F3-ED8D-042D9C1A9648}"/>
              </a:ext>
            </a:extLst>
          </p:cNvPr>
          <p:cNvSpPr txBox="1"/>
          <p:nvPr/>
        </p:nvSpPr>
        <p:spPr>
          <a:xfrm>
            <a:off x="4400163" y="9133588"/>
            <a:ext cx="2560854" cy="230832"/>
          </a:xfrm>
          <a:prstGeom prst="rect">
            <a:avLst/>
          </a:prstGeom>
          <a:noFill/>
        </p:spPr>
        <p:txBody>
          <a:bodyPr wrap="square" rtlCol="0">
            <a:spAutoFit/>
          </a:bodyPr>
          <a:lstStyle/>
          <a:p>
            <a:r>
              <a:rPr lang="en-US" sz="900" b="1" dirty="0">
                <a:solidFill>
                  <a:schemeClr val="tx1">
                    <a:lumMod val="95000"/>
                    <a:lumOff val="5000"/>
                  </a:schemeClr>
                </a:solidFill>
                <a:latin typeface="Abadi" panose="020B0604020104020204" pitchFamily="34" charset="0"/>
                <a:cs typeface="Times New Roman" panose="02020603050405020304" pitchFamily="18" charset="0"/>
              </a:rPr>
              <a:t>Dr. Surya Pratap Singh, </a:t>
            </a:r>
            <a:r>
              <a:rPr lang="en-US" sz="800" dirty="0">
                <a:solidFill>
                  <a:schemeClr val="tx1">
                    <a:lumMod val="65000"/>
                    <a:lumOff val="35000"/>
                  </a:schemeClr>
                </a:solidFill>
                <a:latin typeface="Abadi" panose="020B0604020104020204" pitchFamily="34" charset="0"/>
                <a:cs typeface="Times New Roman" panose="02020603050405020304" pitchFamily="18" charset="0"/>
              </a:rPr>
              <a:t>BSBE Dept. IIT Dharwad</a:t>
            </a:r>
          </a:p>
        </p:txBody>
      </p:sp>
      <p:sp>
        <p:nvSpPr>
          <p:cNvPr id="127" name="TextBox 126">
            <a:extLst>
              <a:ext uri="{FF2B5EF4-FFF2-40B4-BE49-F238E27FC236}">
                <a16:creationId xmlns:a16="http://schemas.microsoft.com/office/drawing/2014/main" id="{FCC9E40A-8725-0236-5282-ECC8C9B998B7}"/>
              </a:ext>
            </a:extLst>
          </p:cNvPr>
          <p:cNvSpPr txBox="1"/>
          <p:nvPr/>
        </p:nvSpPr>
        <p:spPr>
          <a:xfrm>
            <a:off x="4399599" y="9276014"/>
            <a:ext cx="2453115" cy="369332"/>
          </a:xfrm>
          <a:prstGeom prst="rect">
            <a:avLst/>
          </a:prstGeom>
          <a:noFill/>
        </p:spPr>
        <p:txBody>
          <a:bodyPr wrap="square" rtlCol="0">
            <a:spAutoFit/>
          </a:bodyPr>
          <a:lstStyle/>
          <a:p>
            <a:r>
              <a:rPr lang="en-US" sz="900" b="1" dirty="0">
                <a:solidFill>
                  <a:schemeClr val="tx1">
                    <a:lumMod val="95000"/>
                    <a:lumOff val="5000"/>
                  </a:schemeClr>
                </a:solidFill>
                <a:latin typeface="Abadi" panose="020B0604020104020204" pitchFamily="34" charset="0"/>
                <a:cs typeface="Times New Roman" panose="02020603050405020304" pitchFamily="18" charset="0"/>
              </a:rPr>
              <a:t>Dr. Nilkamal Mahanta, </a:t>
            </a:r>
            <a:r>
              <a:rPr lang="en-US" sz="800" dirty="0">
                <a:solidFill>
                  <a:schemeClr val="tx1">
                    <a:lumMod val="65000"/>
                    <a:lumOff val="35000"/>
                  </a:schemeClr>
                </a:solidFill>
                <a:latin typeface="Abadi" panose="020B0604020104020204" pitchFamily="34" charset="0"/>
                <a:cs typeface="Times New Roman" panose="02020603050405020304" pitchFamily="18" charset="0"/>
              </a:rPr>
              <a:t>BSBE Dept., IIT Dharwad</a:t>
            </a:r>
          </a:p>
          <a:p>
            <a:r>
              <a:rPr lang="en-US" sz="900" b="1" dirty="0">
                <a:solidFill>
                  <a:schemeClr val="tx1">
                    <a:lumMod val="95000"/>
                    <a:lumOff val="5000"/>
                  </a:schemeClr>
                </a:solidFill>
                <a:latin typeface="Abadi" panose="020B0604020104020204" pitchFamily="34" charset="0"/>
                <a:cs typeface="Times New Roman" panose="02020603050405020304" pitchFamily="18" charset="0"/>
              </a:rPr>
              <a:t>Dr. Badri Nath Dubey, </a:t>
            </a:r>
            <a:r>
              <a:rPr lang="en-US" sz="800" dirty="0">
                <a:solidFill>
                  <a:schemeClr val="tx1">
                    <a:lumMod val="65000"/>
                    <a:lumOff val="35000"/>
                  </a:schemeClr>
                </a:solidFill>
                <a:latin typeface="Abadi" panose="020B0604020104020204" pitchFamily="34" charset="0"/>
                <a:cs typeface="Times New Roman" panose="02020603050405020304" pitchFamily="18" charset="0"/>
              </a:rPr>
              <a:t>BSBE Dept. IIT Dharwad</a:t>
            </a:r>
          </a:p>
        </p:txBody>
      </p:sp>
      <p:sp>
        <p:nvSpPr>
          <p:cNvPr id="151" name="TextBox 150">
            <a:extLst>
              <a:ext uri="{FF2B5EF4-FFF2-40B4-BE49-F238E27FC236}">
                <a16:creationId xmlns:a16="http://schemas.microsoft.com/office/drawing/2014/main" id="{25F3824B-860D-5E81-9AF5-F71D2841C4A2}"/>
              </a:ext>
            </a:extLst>
          </p:cNvPr>
          <p:cNvSpPr txBox="1"/>
          <p:nvPr/>
        </p:nvSpPr>
        <p:spPr>
          <a:xfrm>
            <a:off x="4369714" y="8965957"/>
            <a:ext cx="1297425" cy="261610"/>
          </a:xfrm>
          <a:prstGeom prst="rect">
            <a:avLst/>
          </a:prstGeom>
          <a:noFill/>
        </p:spPr>
        <p:txBody>
          <a:bodyPr wrap="square">
            <a:spAutoFit/>
          </a:bodyPr>
          <a:lstStyle/>
          <a:p>
            <a:pPr algn="ctr"/>
            <a:r>
              <a:rPr lang="en-US" sz="1100" b="1" dirty="0">
                <a:solidFill>
                  <a:srgbClr val="7030A0"/>
                </a:solidFill>
                <a:latin typeface="Aptos Slab SemiBold" panose="020B0004020202020204" pitchFamily="34" charset="0"/>
              </a:rPr>
              <a:t>Organizing Team</a:t>
            </a:r>
          </a:p>
        </p:txBody>
      </p:sp>
      <p:sp>
        <p:nvSpPr>
          <p:cNvPr id="8" name="TextBox 7">
            <a:extLst>
              <a:ext uri="{FF2B5EF4-FFF2-40B4-BE49-F238E27FC236}">
                <a16:creationId xmlns:a16="http://schemas.microsoft.com/office/drawing/2014/main" id="{91029743-3DC2-C2E7-8319-A088A46564A0}"/>
              </a:ext>
            </a:extLst>
          </p:cNvPr>
          <p:cNvSpPr txBox="1"/>
          <p:nvPr/>
        </p:nvSpPr>
        <p:spPr>
          <a:xfrm>
            <a:off x="4394543" y="9544845"/>
            <a:ext cx="2280695" cy="369332"/>
          </a:xfrm>
          <a:prstGeom prst="rect">
            <a:avLst/>
          </a:prstGeom>
          <a:noFill/>
        </p:spPr>
        <p:txBody>
          <a:bodyPr wrap="square" rtlCol="0">
            <a:spAutoFit/>
          </a:bodyPr>
          <a:lstStyle/>
          <a:p>
            <a:r>
              <a:rPr lang="en-US" sz="900" b="1" dirty="0">
                <a:solidFill>
                  <a:schemeClr val="tx1">
                    <a:lumMod val="95000"/>
                    <a:lumOff val="5000"/>
                  </a:schemeClr>
                </a:solidFill>
                <a:latin typeface="Abadi" panose="020B0604020104020204" pitchFamily="34" charset="0"/>
                <a:cs typeface="Times New Roman" panose="02020603050405020304" pitchFamily="18" charset="0"/>
              </a:rPr>
              <a:t>Dr. Darshan C M, </a:t>
            </a:r>
            <a:r>
              <a:rPr lang="en-US" sz="800" dirty="0">
                <a:solidFill>
                  <a:schemeClr val="tx1">
                    <a:lumMod val="65000"/>
                    <a:lumOff val="35000"/>
                  </a:schemeClr>
                </a:solidFill>
                <a:latin typeface="Abadi" panose="020B0604020104020204" pitchFamily="34" charset="0"/>
                <a:cs typeface="Times New Roman" panose="02020603050405020304" pitchFamily="18" charset="0"/>
              </a:rPr>
              <a:t>BSBE Dept., IIT Dharwad</a:t>
            </a:r>
          </a:p>
          <a:p>
            <a:r>
              <a:rPr lang="en-US" sz="900" b="1" dirty="0">
                <a:solidFill>
                  <a:schemeClr val="tx1">
                    <a:lumMod val="95000"/>
                    <a:lumOff val="5000"/>
                  </a:schemeClr>
                </a:solidFill>
                <a:latin typeface="Abadi" panose="020B0604020104020204" pitchFamily="34" charset="0"/>
                <a:cs typeface="Times New Roman" panose="02020603050405020304" pitchFamily="18" charset="0"/>
              </a:rPr>
              <a:t>Mr. Jiro Karlo, </a:t>
            </a:r>
            <a:r>
              <a:rPr lang="en-US" sz="800" dirty="0">
                <a:solidFill>
                  <a:schemeClr val="tx1">
                    <a:lumMod val="65000"/>
                    <a:lumOff val="35000"/>
                  </a:schemeClr>
                </a:solidFill>
                <a:latin typeface="Abadi" panose="020B0604020104020204" pitchFamily="34" charset="0"/>
                <a:cs typeface="Times New Roman" panose="02020603050405020304" pitchFamily="18" charset="0"/>
              </a:rPr>
              <a:t>BSBE Dept. IIT Dharwad</a:t>
            </a:r>
          </a:p>
        </p:txBody>
      </p:sp>
      <p:sp>
        <p:nvSpPr>
          <p:cNvPr id="2" name="TextBox 1">
            <a:extLst>
              <a:ext uri="{FF2B5EF4-FFF2-40B4-BE49-F238E27FC236}">
                <a16:creationId xmlns:a16="http://schemas.microsoft.com/office/drawing/2014/main" id="{0DE7D9A5-5239-4A56-9764-6C53900082E4}"/>
              </a:ext>
            </a:extLst>
          </p:cNvPr>
          <p:cNvSpPr txBox="1"/>
          <p:nvPr/>
        </p:nvSpPr>
        <p:spPr>
          <a:xfrm>
            <a:off x="3650930" y="4590203"/>
            <a:ext cx="1066814" cy="338554"/>
          </a:xfrm>
          <a:prstGeom prst="rect">
            <a:avLst/>
          </a:prstGeom>
          <a:noFill/>
        </p:spPr>
        <p:txBody>
          <a:bodyPr wrap="square">
            <a:spAutoFit/>
          </a:bodyPr>
          <a:lstStyle/>
          <a:p>
            <a:pPr algn="ctr"/>
            <a:r>
              <a:rPr lang="en-US" sz="1600" b="1" dirty="0">
                <a:solidFill>
                  <a:srgbClr val="7030A0"/>
                </a:solidFill>
                <a:latin typeface="Aptos Slab SemiBold" panose="020B0004020202020204" pitchFamily="34" charset="0"/>
              </a:rPr>
              <a:t>Poster</a:t>
            </a:r>
            <a:endParaRPr lang="en-US" sz="1050" b="1" dirty="0">
              <a:solidFill>
                <a:srgbClr val="7030A0"/>
              </a:solidFill>
              <a:latin typeface="Aptos Slab SemiBold" panose="020B0004020202020204" pitchFamily="34" charset="0"/>
            </a:endParaRPr>
          </a:p>
        </p:txBody>
      </p:sp>
      <p:sp>
        <p:nvSpPr>
          <p:cNvPr id="5" name="TextBox 4">
            <a:extLst>
              <a:ext uri="{FF2B5EF4-FFF2-40B4-BE49-F238E27FC236}">
                <a16:creationId xmlns:a16="http://schemas.microsoft.com/office/drawing/2014/main" id="{44C06D43-6FFE-A14E-DB58-BC4C1E1D51AC}"/>
              </a:ext>
            </a:extLst>
          </p:cNvPr>
          <p:cNvSpPr txBox="1"/>
          <p:nvPr/>
        </p:nvSpPr>
        <p:spPr>
          <a:xfrm>
            <a:off x="3720975" y="4876747"/>
            <a:ext cx="3060352" cy="1223412"/>
          </a:xfrm>
          <a:prstGeom prst="rect">
            <a:avLst/>
          </a:prstGeom>
          <a:noFill/>
          <a:ln>
            <a:noFill/>
          </a:ln>
        </p:spPr>
        <p:txBody>
          <a:bodyPr wrap="square" rtlCol="0">
            <a:spAutoFit/>
          </a:bodyPr>
          <a:lstStyle/>
          <a:p>
            <a:pPr marL="171450" lvl="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Size &amp; Format: </a:t>
            </a:r>
            <a:r>
              <a:rPr lang="en-US" sz="1050" dirty="0">
                <a:latin typeface="Times New Roman" panose="02020603050405020304" pitchFamily="18" charset="0"/>
                <a:cs typeface="Times New Roman" panose="02020603050405020304" pitchFamily="18" charset="0"/>
              </a:rPr>
              <a:t>A0 (33.1 × 46.8 in), portrait orientation.</a:t>
            </a:r>
          </a:p>
          <a:p>
            <a:pPr marL="171450" lvl="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Content: </a:t>
            </a:r>
            <a:r>
              <a:rPr lang="en-US" sz="1050" dirty="0">
                <a:latin typeface="Times New Roman" panose="02020603050405020304" pitchFamily="18" charset="0"/>
                <a:cs typeface="Times New Roman" panose="02020603050405020304" pitchFamily="18" charset="0"/>
              </a:rPr>
              <a:t>Title, authors, affiliations, acknowledgement and references should be clear.</a:t>
            </a:r>
          </a:p>
          <a:p>
            <a:pPr marL="171450" lvl="0" indent="-171450">
              <a:buFont typeface="Arial" panose="020B0604020202020204" pitchFamily="34" charset="0"/>
              <a:buChar char="•"/>
            </a:pPr>
            <a:r>
              <a:rPr lang="en-US" sz="1050" b="1" dirty="0">
                <a:latin typeface="Times New Roman" panose="02020603050405020304" pitchFamily="18" charset="0"/>
                <a:cs typeface="Times New Roman" panose="02020603050405020304" pitchFamily="18" charset="0"/>
              </a:rPr>
              <a:t>Logo: </a:t>
            </a:r>
            <a:r>
              <a:rPr lang="en-US" sz="1050" dirty="0">
                <a:latin typeface="Times New Roman" panose="02020603050405020304" pitchFamily="18" charset="0"/>
                <a:cs typeface="Times New Roman" panose="02020603050405020304" pitchFamily="18" charset="0"/>
              </a:rPr>
              <a:t>Place the conference logo (Given below) at the top left corner and your institute’s logo at the top right corner of your poster.</a:t>
            </a:r>
          </a:p>
        </p:txBody>
      </p:sp>
      <p:grpSp>
        <p:nvGrpSpPr>
          <p:cNvPr id="12" name="Group 11">
            <a:extLst>
              <a:ext uri="{FF2B5EF4-FFF2-40B4-BE49-F238E27FC236}">
                <a16:creationId xmlns:a16="http://schemas.microsoft.com/office/drawing/2014/main" id="{B1C702D7-1596-308F-1B52-64FB3F9AB250}"/>
              </a:ext>
            </a:extLst>
          </p:cNvPr>
          <p:cNvGrpSpPr/>
          <p:nvPr/>
        </p:nvGrpSpPr>
        <p:grpSpPr>
          <a:xfrm>
            <a:off x="3676177" y="6240087"/>
            <a:ext cx="3105150" cy="2457039"/>
            <a:chOff x="3530333" y="6259270"/>
            <a:chExt cx="3105150" cy="2457039"/>
          </a:xfrm>
        </p:grpSpPr>
        <p:pic>
          <p:nvPicPr>
            <p:cNvPr id="6" name="Picture 2" descr="A logo with a flower and a yellow circle&#10;&#10;AI-generated content may be incorrect.">
              <a:extLst>
                <a:ext uri="{FF2B5EF4-FFF2-40B4-BE49-F238E27FC236}">
                  <a16:creationId xmlns:a16="http://schemas.microsoft.com/office/drawing/2014/main" id="{7283EACF-81AF-3C31-056D-1DB7EB4195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9930" y="6259270"/>
              <a:ext cx="2260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descr="A logo with black letters and purple cubes&#10;&#10;AI-generated content may be incorrect.">
              <a:extLst>
                <a:ext uri="{FF2B5EF4-FFF2-40B4-BE49-F238E27FC236}">
                  <a16:creationId xmlns:a16="http://schemas.microsoft.com/office/drawing/2014/main" id="{75035D65-9CED-1BB4-F035-77FBF1CF8B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5295" t="11765" r="14140" b="18628"/>
            <a:stretch>
              <a:fillRect/>
            </a:stretch>
          </p:blipFill>
          <p:spPr bwMode="auto">
            <a:xfrm>
              <a:off x="3530333" y="8265459"/>
              <a:ext cx="3105150" cy="45085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3">
            <a:extLst>
              <a:ext uri="{FF2B5EF4-FFF2-40B4-BE49-F238E27FC236}">
                <a16:creationId xmlns:a16="http://schemas.microsoft.com/office/drawing/2014/main" id="{869C5AAC-3E30-CBA7-A590-BBC9E401FAE3}"/>
              </a:ext>
            </a:extLst>
          </p:cNvPr>
          <p:cNvSpPr>
            <a:spLocks noChangeArrowheads="1"/>
          </p:cNvSpPr>
          <p:nvPr/>
        </p:nvSpPr>
        <p:spPr bwMode="auto">
          <a:xfrm>
            <a:off x="3676177" y="5577630"/>
            <a:ext cx="303691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4">
            <a:extLst>
              <a:ext uri="{FF2B5EF4-FFF2-40B4-BE49-F238E27FC236}">
                <a16:creationId xmlns:a16="http://schemas.microsoft.com/office/drawing/2014/main" id="{DC401B31-DA30-0684-3ED6-BEB7AC268381}"/>
              </a:ext>
            </a:extLst>
          </p:cNvPr>
          <p:cNvSpPr>
            <a:spLocks noChangeArrowheads="1"/>
          </p:cNvSpPr>
          <p:nvPr/>
        </p:nvSpPr>
        <p:spPr bwMode="auto">
          <a:xfrm>
            <a:off x="3676177" y="792078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941356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2984</TotalTime>
  <Words>288</Words>
  <Application>Microsoft Office PowerPoint</Application>
  <PresentationFormat>A4 Paper (210x297 mm)</PresentationFormat>
  <Paragraphs>31</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Abadi</vt:lpstr>
      <vt:lpstr>Aptos</vt:lpstr>
      <vt:lpstr>Aptos Display</vt:lpstr>
      <vt:lpstr>Aptos Slab SemiBold</vt:lpstr>
      <vt:lpstr>Arial</vt:lpstr>
      <vt:lpstr>Bahnschrift</vt:lpstr>
      <vt:lpstr>Berlin Sans FB Demi</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Arun sree Vijay</dc:creator>
  <cp:lastModifiedBy>Arun sree Vijay</cp:lastModifiedBy>
  <cp:revision>46</cp:revision>
  <cp:lastPrinted>2025-10-15T04:50:15Z</cp:lastPrinted>
  <dcterms:created xsi:type="dcterms:W3CDTF">2025-10-14T16:02:35Z</dcterms:created>
  <dcterms:modified xsi:type="dcterms:W3CDTF">2025-11-29T12:22:29Z</dcterms:modified>
</cp:coreProperties>
</file>